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7" r:id="rId2"/>
    <p:sldId id="256" r:id="rId3"/>
    <p:sldId id="262" r:id="rId4"/>
    <p:sldId id="268" r:id="rId5"/>
    <p:sldId id="266" r:id="rId6"/>
    <p:sldId id="259" r:id="rId7"/>
    <p:sldId id="260" r:id="rId8"/>
    <p:sldId id="261" r:id="rId9"/>
    <p:sldId id="269" r:id="rId10"/>
    <p:sldId id="257" r:id="rId11"/>
    <p:sldId id="258" r:id="rId12"/>
    <p:sldId id="263" r:id="rId13"/>
    <p:sldId id="264" r:id="rId14"/>
    <p:sldId id="265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FI"/>
            </a:p>
          </p:txBody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FI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AC0F5761-F7C7-4688-ABDA-70E27837A040}" type="datetimeFigureOut">
              <a:rPr lang="en-FI" smtClean="0"/>
              <a:t>22/11/2025</a:t>
            </a:fld>
            <a:endParaRPr lang="en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FI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957CF4B8-3E56-4077-B704-BFEF9CCCCEF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622836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5761-F7C7-4688-ABDA-70E27837A040}" type="datetimeFigureOut">
              <a:rPr lang="en-FI" smtClean="0"/>
              <a:t>22/11/2025</a:t>
            </a:fld>
            <a:endParaRPr lang="en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CF4B8-3E56-4077-B704-BFEF9CCCCEF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978766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5761-F7C7-4688-ABDA-70E27837A040}" type="datetimeFigureOut">
              <a:rPr lang="en-FI" smtClean="0"/>
              <a:t>22/11/2025</a:t>
            </a:fld>
            <a:endParaRPr lang="en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CF4B8-3E56-4077-B704-BFEF9CCCCEF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8620369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5761-F7C7-4688-ABDA-70E27837A040}" type="datetimeFigureOut">
              <a:rPr lang="en-FI" smtClean="0"/>
              <a:t>22/11/2025</a:t>
            </a:fld>
            <a:endParaRPr lang="en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CF4B8-3E56-4077-B704-BFEF9CCCCEF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0022628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5761-F7C7-4688-ABDA-70E27837A040}" type="datetimeFigureOut">
              <a:rPr lang="en-FI" smtClean="0"/>
              <a:t>22/11/2025</a:t>
            </a:fld>
            <a:endParaRPr lang="en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CF4B8-3E56-4077-B704-BFEF9CCCCEF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6195867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5761-F7C7-4688-ABDA-70E27837A040}" type="datetimeFigureOut">
              <a:rPr lang="en-FI" smtClean="0"/>
              <a:t>22/11/2025</a:t>
            </a:fld>
            <a:endParaRPr lang="en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CF4B8-3E56-4077-B704-BFEF9CCCCEF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590477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5761-F7C7-4688-ABDA-70E27837A040}" type="datetimeFigureOut">
              <a:rPr lang="en-FI" smtClean="0"/>
              <a:t>22/11/2025</a:t>
            </a:fld>
            <a:endParaRPr lang="en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CF4B8-3E56-4077-B704-BFEF9CCCCEF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242607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AC0F5761-F7C7-4688-ABDA-70E27837A040}" type="datetimeFigureOut">
              <a:rPr lang="en-FI" smtClean="0"/>
              <a:t>22/11/2025</a:t>
            </a:fld>
            <a:endParaRPr lang="en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CF4B8-3E56-4077-B704-BFEF9CCCCEF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0288324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AC0F5761-F7C7-4688-ABDA-70E27837A040}" type="datetimeFigureOut">
              <a:rPr lang="en-FI" smtClean="0"/>
              <a:t>22/11/2025</a:t>
            </a:fld>
            <a:endParaRPr lang="en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CF4B8-3E56-4077-B704-BFEF9CCCCEF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783460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5761-F7C7-4688-ABDA-70E27837A040}" type="datetimeFigureOut">
              <a:rPr lang="en-FI" smtClean="0"/>
              <a:t>22/11/2025</a:t>
            </a:fld>
            <a:endParaRPr lang="en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CF4B8-3E56-4077-B704-BFEF9CCCCEF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399153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5761-F7C7-4688-ABDA-70E27837A040}" type="datetimeFigureOut">
              <a:rPr lang="en-FI" smtClean="0"/>
              <a:t>22/11/2025</a:t>
            </a:fld>
            <a:endParaRPr lang="en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CF4B8-3E56-4077-B704-BFEF9CCCCEF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057319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5761-F7C7-4688-ABDA-70E27837A040}" type="datetimeFigureOut">
              <a:rPr lang="en-FI" smtClean="0"/>
              <a:t>22/11/2025</a:t>
            </a:fld>
            <a:endParaRPr lang="en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CF4B8-3E56-4077-B704-BFEF9CCCCEF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82436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5761-F7C7-4688-ABDA-70E27837A040}" type="datetimeFigureOut">
              <a:rPr lang="en-FI" smtClean="0"/>
              <a:t>22/11/2025</a:t>
            </a:fld>
            <a:endParaRPr lang="en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CF4B8-3E56-4077-B704-BFEF9CCCCEF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294504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5761-F7C7-4688-ABDA-70E27837A040}" type="datetimeFigureOut">
              <a:rPr lang="en-FI" smtClean="0"/>
              <a:t>22/11/2025</a:t>
            </a:fld>
            <a:endParaRPr lang="en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CF4B8-3E56-4077-B704-BFEF9CCCCEF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76935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5761-F7C7-4688-ABDA-70E27837A040}" type="datetimeFigureOut">
              <a:rPr lang="en-FI" smtClean="0"/>
              <a:t>22/11/2025</a:t>
            </a:fld>
            <a:endParaRPr lang="en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CF4B8-3E56-4077-B704-BFEF9CCCCEF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060466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5761-F7C7-4688-ABDA-70E27837A040}" type="datetimeFigureOut">
              <a:rPr lang="en-FI" smtClean="0"/>
              <a:t>22/11/2025</a:t>
            </a:fld>
            <a:endParaRPr lang="en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CF4B8-3E56-4077-B704-BFEF9CCCCEF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52886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5761-F7C7-4688-ABDA-70E27837A040}" type="datetimeFigureOut">
              <a:rPr lang="en-FI" smtClean="0"/>
              <a:t>22/11/2025</a:t>
            </a:fld>
            <a:endParaRPr lang="en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CF4B8-3E56-4077-B704-BFEF9CCCCEF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354745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FI"/>
            </a:p>
          </p:txBody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FI"/>
            </a:p>
          </p:txBody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FI"/>
            </a:p>
          </p:txBody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FI"/>
            </a:p>
          </p:txBody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FI"/>
            </a:p>
          </p:txBody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FI"/>
            </a:p>
          </p:txBody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FI"/>
            </a:p>
          </p:txBody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FI"/>
            </a:p>
          </p:txBody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FI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AC0F5761-F7C7-4688-ABDA-70E27837A040}" type="datetimeFigureOut">
              <a:rPr lang="en-FI" smtClean="0"/>
              <a:t>22/11/2025</a:t>
            </a:fld>
            <a:endParaRPr lang="en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FI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957CF4B8-3E56-4077-B704-BFEF9CCCCEFE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927928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4E73B-68F5-02D3-4B15-D873AB4EAB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469645"/>
            <a:ext cx="8957187" cy="1555800"/>
          </a:xfrm>
        </p:spPr>
        <p:txBody>
          <a:bodyPr>
            <a:normAutofit fontScale="90000"/>
          </a:bodyPr>
          <a:lstStyle/>
          <a:p>
            <a:r>
              <a:rPr lang="en-GB" dirty="0"/>
              <a:t>2-bit Microcontroller Design and Build</a:t>
            </a:r>
            <a:endParaRPr lang="en-FI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49183-626D-B9EF-9B23-535EA57577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0813" y="3429000"/>
            <a:ext cx="9144000" cy="1655762"/>
          </a:xfrm>
        </p:spPr>
        <p:txBody>
          <a:bodyPr/>
          <a:lstStyle/>
          <a:p>
            <a:r>
              <a:rPr lang="en-GB" b="1" dirty="0"/>
              <a:t>Prepared by:</a:t>
            </a:r>
          </a:p>
          <a:p>
            <a:r>
              <a:rPr lang="en-FI" b="1"/>
              <a:t> </a:t>
            </a:r>
            <a:r>
              <a:rPr lang="en-FI" b="1" dirty="0"/>
              <a:t>Umesh Puri 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001424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3BBC9-5B88-7A82-A8D8-911E7DF71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740" y="551937"/>
            <a:ext cx="10510520" cy="346075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TEST PROGRAM</a:t>
            </a:r>
            <a:endParaRPr lang="en-FI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6B41A00-6D46-EC6B-CF4A-779F18DD83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2857" y="1107440"/>
            <a:ext cx="8981283" cy="57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382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37C14-9DBC-667F-C7EE-230F0B0FB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6423"/>
          </a:xfrm>
        </p:spPr>
        <p:txBody>
          <a:bodyPr/>
          <a:lstStyle/>
          <a:p>
            <a:pPr algn="ctr"/>
            <a:r>
              <a:rPr lang="en-GB" dirty="0"/>
              <a:t>TEST Program(ROM IMAGE)</a:t>
            </a:r>
            <a:endParaRPr lang="en-FI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21AF92-49BE-60C4-2651-926F96EF9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0872" y="4062601"/>
            <a:ext cx="7249537" cy="2372056"/>
          </a:xfrm>
          <a:prstGeom prst="rect">
            <a:avLst/>
          </a:prstGeom>
        </p:spPr>
      </p:pic>
      <p:pic>
        <p:nvPicPr>
          <p:cNvPr id="7" name="Picture 6" descr="A screenshot of a table&#10;&#10;AI-generated content may be incorrect.">
            <a:extLst>
              <a:ext uri="{FF2B5EF4-FFF2-40B4-BE49-F238E27FC236}">
                <a16:creationId xmlns:a16="http://schemas.microsoft.com/office/drawing/2014/main" id="{08E60FF5-4577-F447-CDE0-92B144DB1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839" y="1290471"/>
            <a:ext cx="3128881" cy="25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89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527DA-96C9-D20B-DA8F-B39DA349E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709" y="856737"/>
            <a:ext cx="10515600" cy="447675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PROTOTYPE</a:t>
            </a:r>
            <a:endParaRPr lang="en-FI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BC0A200-FD7A-1289-8209-FB70E7BF2E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2026" y="2603500"/>
            <a:ext cx="6302477" cy="416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44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F42C0-B828-22A3-3F44-441EBD16D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7933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Execution (Simulation)</a:t>
            </a:r>
            <a:endParaRPr lang="en-FI" dirty="0"/>
          </a:p>
        </p:txBody>
      </p:sp>
      <p:pic>
        <p:nvPicPr>
          <p:cNvPr id="4" name="code_simulation_provided">
            <a:hlinkClick r:id="" action="ppaction://media"/>
            <a:extLst>
              <a:ext uri="{FF2B5EF4-FFF2-40B4-BE49-F238E27FC236}">
                <a16:creationId xmlns:a16="http://schemas.microsoft.com/office/drawing/2014/main" id="{05E5D351-22B5-7E62-C976-85E39D83D813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4010.6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68600" y="1219200"/>
            <a:ext cx="6610350" cy="4957763"/>
          </a:xfrm>
        </p:spPr>
      </p:pic>
    </p:spTree>
    <p:extLst>
      <p:ext uri="{BB962C8B-B14F-4D97-AF65-F5344CB8AC3E}">
        <p14:creationId xmlns:p14="http://schemas.microsoft.com/office/powerpoint/2010/main" val="42642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08B35-FE5F-07CE-13FD-359B55C2B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47675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Execution (breadboard)</a:t>
            </a:r>
            <a:endParaRPr lang="en-FI" dirty="0"/>
          </a:p>
        </p:txBody>
      </p:sp>
      <p:pic>
        <p:nvPicPr>
          <p:cNvPr id="4" name="execution_breadboard">
            <a:hlinkClick r:id="" action="ppaction://media"/>
            <a:extLst>
              <a:ext uri="{FF2B5EF4-FFF2-40B4-BE49-F238E27FC236}">
                <a16:creationId xmlns:a16="http://schemas.microsoft.com/office/drawing/2014/main" id="{011DB7B5-D44E-52A9-6E96-864F99749C6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24103" y="2073814"/>
            <a:ext cx="5756104" cy="4317615"/>
          </a:xfrm>
        </p:spPr>
      </p:pic>
    </p:spTree>
    <p:extLst>
      <p:ext uri="{BB962C8B-B14F-4D97-AF65-F5344CB8AC3E}">
        <p14:creationId xmlns:p14="http://schemas.microsoft.com/office/powerpoint/2010/main" val="159957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16216-506B-35BF-8A32-CE8750E74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CHALLANGES</a:t>
            </a:r>
            <a:endParaRPr lang="en-FI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94F85-DB3F-ED29-E313-52613041C1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47692" y="2771607"/>
                <a:ext cx="8761413" cy="3589864"/>
              </a:xfrm>
            </p:spPr>
            <p:txBody>
              <a:bodyPr>
                <a:normAutofit fontScale="32500" lnSpcReduction="20000"/>
              </a:bodyPr>
              <a:lstStyle/>
              <a:p>
                <a:r>
                  <a:rPr lang="en-FI" altLang="en-FI" sz="5600" b="1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Manual Wiring Complexity</a:t>
                </a:r>
                <a:br>
                  <a:rPr lang="en-GB" altLang="en-FI" sz="5600" b="1" dirty="0">
                    <a:solidFill>
                      <a:schemeClr val="tx1"/>
                    </a:solidFill>
                    <a:latin typeface="Arial" panose="020B0604020202020204" pitchFamily="34" charset="0"/>
                  </a:rPr>
                </a:br>
                <a:r>
                  <a:rPr lang="en-FI" altLang="en-FI" sz="560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The project involved extensive manual wiring, which increased the chance of errors and made debugging more time-consuming.</a:t>
                </a:r>
                <a:endParaRPr lang="en-GB" altLang="en-FI" sz="56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  <a:p>
                <a:r>
                  <a:rPr lang="en-FI" altLang="en-FI" sz="5600" b="1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Stabilized Voltage Conditions During Power-Up</a:t>
                </a:r>
                <a:br>
                  <a:rPr lang="en-GB" altLang="en-FI" sz="5600" b="1" dirty="0">
                    <a:solidFill>
                      <a:schemeClr val="tx1"/>
                    </a:solidFill>
                    <a:latin typeface="Arial" panose="020B0604020202020204" pitchFamily="34" charset="0"/>
                  </a:rPr>
                </a:br>
                <a:r>
                  <a:rPr lang="en-FI" altLang="en-FI" sz="560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There were issues with unstable voltage levels when powering on the circuit</a:t>
                </a:r>
                <a:r>
                  <a:rPr lang="en-GB" altLang="en-FI" sz="560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.</a:t>
                </a:r>
                <a:br>
                  <a:rPr lang="en-GB" altLang="en-FI" sz="560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</a:br>
                <a:r>
                  <a:rPr lang="en-FI" altLang="en-FI" sz="560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This was resolved by using RC networks</a:t>
                </a:r>
                <a:r>
                  <a:rPr lang="en-GB" altLang="en-FI" sz="560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 on control pins(</a:t>
                </a:r>
                <a:r>
                  <a:rPr lang="en-GB" altLang="en-FI" sz="5600" dirty="0" err="1">
                    <a:solidFill>
                      <a:schemeClr val="tx1"/>
                    </a:solidFill>
                    <a:latin typeface="Arial" panose="020B0604020202020204" pitchFamily="34" charset="0"/>
                  </a:rPr>
                  <a:t>e.g</a:t>
                </a:r>
                <a:r>
                  <a:rPr lang="en-FI" altLang="en-FI" sz="560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.</a:t>
                </a:r>
                <a:r>
                  <a:rPr lang="en-FI" sz="5600" dirty="0"/>
                  <a:t> </a:t>
                </a:r>
                <a14:m>
                  <m:oMath xmlns:m="http://schemas.openxmlformats.org/officeDocument/2006/math">
                    <m:groupChr>
                      <m:groupChrPr>
                        <m:chr m:val="‾"/>
                        <m:pos m:val="top"/>
                        <m:vertJc m:val="bot"/>
                        <m:ctrlPr>
                          <a:rPr lang="en-FI" sz="56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n-FI" sz="5600" i="1">
                            <a:latin typeface="Cambria Math" panose="02040503050406030204" pitchFamily="18" charset="0"/>
                          </a:rPr>
                          <m:t>𝑃𝐿</m:t>
                        </m:r>
                      </m:e>
                    </m:groupChr>
                  </m:oMath>
                </a14:m>
                <a:r>
                  <a:rPr lang="en-GB" altLang="en-FI" sz="560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 of 74LS191).</a:t>
                </a:r>
              </a:p>
              <a:p>
                <a:r>
                  <a:rPr lang="en-FI" altLang="en-FI" sz="5600" b="1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Lack of Available I/O Ports</a:t>
                </a:r>
                <a:br>
                  <a:rPr lang="en-GB" altLang="en-FI" sz="5600" b="1" dirty="0">
                    <a:solidFill>
                      <a:schemeClr val="tx1"/>
                    </a:solidFill>
                    <a:latin typeface="Arial" panose="020B0604020202020204" pitchFamily="34" charset="0"/>
                  </a:rPr>
                </a:br>
                <a:r>
                  <a:rPr lang="en-FI" altLang="en-FI" sz="560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No I/O ports available for direct result visualization</a:t>
                </a:r>
                <a:r>
                  <a:rPr lang="en-GB" altLang="en-FI" sz="560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.</a:t>
                </a:r>
                <a:br>
                  <a:rPr lang="en-GB" altLang="en-FI" sz="560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</a:br>
                <a:r>
                  <a:rPr lang="en-FI" altLang="en-FI" sz="560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This limitation was managed by reusing internal registers to monitor or represent the output states</a:t>
                </a:r>
                <a:r>
                  <a:rPr lang="en-GB" altLang="en-FI" sz="5600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.</a:t>
                </a:r>
                <a:endParaRPr lang="en-FI" altLang="en-FI" sz="56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GB" altLang="en-FI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  <a:p>
                <a:pPr marL="0" indent="0">
                  <a:buNone/>
                </a:pPr>
                <a:br>
                  <a:rPr lang="en-GB" altLang="en-FI" dirty="0">
                    <a:solidFill>
                      <a:schemeClr val="tx1"/>
                    </a:solidFill>
                    <a:latin typeface="Arial" panose="020B0604020202020204" pitchFamily="34" charset="0"/>
                  </a:rPr>
                </a:br>
                <a:endParaRPr lang="en-GB" altLang="en-FI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FI" altLang="en-FI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  <a:p>
                <a:pPr marL="0" indent="0">
                  <a:buNone/>
                </a:pPr>
                <a:br>
                  <a:rPr lang="en-GB" altLang="en-FI" dirty="0">
                    <a:solidFill>
                      <a:schemeClr val="tx1"/>
                    </a:solidFill>
                    <a:latin typeface="Arial" panose="020B0604020202020204" pitchFamily="34" charset="0"/>
                  </a:rPr>
                </a:br>
                <a:br>
                  <a:rPr lang="en-GB" altLang="en-FI" b="1" dirty="0">
                    <a:solidFill>
                      <a:schemeClr val="tx1"/>
                    </a:solidFill>
                    <a:latin typeface="Arial" panose="020B0604020202020204" pitchFamily="34" charset="0"/>
                  </a:rPr>
                </a:br>
                <a:endParaRPr lang="en-FI" altLang="en-FI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  <a:p>
                <a:endParaRPr lang="en-FI" altLang="en-FI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  <a:p>
                <a:endParaRPr lang="en-FI" altLang="en-FI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D94F85-DB3F-ED29-E313-52613041C1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47692" y="2771607"/>
                <a:ext cx="8761413" cy="3589864"/>
              </a:xfrm>
              <a:blipFill>
                <a:blip r:embed="rId2"/>
                <a:stretch>
                  <a:fillRect l="-139" t="-2547" r="-139"/>
                </a:stretch>
              </a:blipFill>
            </p:spPr>
            <p:txBody>
              <a:bodyPr/>
              <a:lstStyle/>
              <a:p>
                <a:r>
                  <a:rPr lang="en-F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4975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D8C9F-3183-A6AD-4694-2F11D3CA6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FUTURE WORK</a:t>
            </a:r>
            <a:endParaRPr lang="en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8F505-6BB0-9C32-7077-2F3B75F77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FI" b="1" dirty="0"/>
              <a:t>Planned improvements: </a:t>
            </a:r>
            <a:br>
              <a:rPr lang="en-GB" b="1" dirty="0"/>
            </a:br>
            <a:r>
              <a:rPr lang="en-GB" dirty="0"/>
              <a:t>extend to 4-bit or 8-bit data width, add I/O, interrupts, and move to FPGA-based implementation.</a:t>
            </a:r>
            <a:br>
              <a:rPr lang="en-GB" dirty="0"/>
            </a:br>
            <a:r>
              <a:rPr lang="en-GB" dirty="0"/>
              <a:t>Add  conditional branch/call instructions and add registers to point store and load address register, stack pointer etc to have Program Flow Control to make it Turing complete.</a:t>
            </a:r>
          </a:p>
          <a:p>
            <a:r>
              <a:rPr lang="en-FI" b="1" dirty="0"/>
              <a:t>If redone: </a:t>
            </a:r>
            <a:br>
              <a:rPr lang="en-GB" b="1" dirty="0"/>
            </a:br>
            <a:r>
              <a:rPr lang="en-GB" dirty="0"/>
              <a:t>use PCB design, CMOS logic, and serial ROM/EEPROM programming capability. </a:t>
            </a:r>
            <a:endParaRPr lang="en-GB" b="1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 </a:t>
            </a:r>
            <a:endParaRPr lang="en-FI" b="1" dirty="0"/>
          </a:p>
        </p:txBody>
      </p:sp>
    </p:spTree>
    <p:extLst>
      <p:ext uri="{BB962C8B-B14F-4D97-AF65-F5344CB8AC3E}">
        <p14:creationId xmlns:p14="http://schemas.microsoft.com/office/powerpoint/2010/main" val="2965494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E2A54-6952-D183-D0C5-524236319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FI" dirty="0"/>
              <a:t>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1F869-554A-EDB7-8DDD-809198312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I" dirty="0"/>
              <a:t>The 2-bit ALU microcontroller demonstrates fundamental CPU principles. It replicates the fetch–decode–execute cycle with basic components, providing valuable insights into digital architecture and hardware logic design. </a:t>
            </a:r>
          </a:p>
        </p:txBody>
      </p:sp>
    </p:spTree>
    <p:extLst>
      <p:ext uri="{BB962C8B-B14F-4D97-AF65-F5344CB8AC3E}">
        <p14:creationId xmlns:p14="http://schemas.microsoft.com/office/powerpoint/2010/main" val="2968440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C9CB6-D170-B129-4106-F07F4A8460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556" y="476668"/>
            <a:ext cx="11197389" cy="834774"/>
          </a:xfrm>
        </p:spPr>
        <p:txBody>
          <a:bodyPr>
            <a:normAutofit fontScale="90000"/>
          </a:bodyPr>
          <a:lstStyle/>
          <a:p>
            <a:r>
              <a:rPr lang="en-GB" dirty="0"/>
              <a:t>System Architecture Diagram</a:t>
            </a:r>
            <a:endParaRPr lang="en-FI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CE1AA-D45A-470D-E03C-0E6CC702DE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6483" y="1556084"/>
            <a:ext cx="10844463" cy="4812632"/>
          </a:xfrm>
        </p:spPr>
        <p:txBody>
          <a:bodyPr/>
          <a:lstStyle/>
          <a:p>
            <a:r>
              <a:rPr lang="en-GB" dirty="0"/>
              <a:t>Is a simple RISC architecture With 2 GPR and 1 ALU RESULT Register</a:t>
            </a:r>
            <a:endParaRPr lang="en-FI" dirty="0"/>
          </a:p>
        </p:txBody>
      </p:sp>
      <p:pic>
        <p:nvPicPr>
          <p:cNvPr id="5" name="Picture 4" descr="A diagram of a computer process&#10;&#10;AI-generated content may be incorrect.">
            <a:extLst>
              <a:ext uri="{FF2B5EF4-FFF2-40B4-BE49-F238E27FC236}">
                <a16:creationId xmlns:a16="http://schemas.microsoft.com/office/drawing/2014/main" id="{EEAC4919-A27B-0CD6-EA7B-424A5CEB3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483" y="2045368"/>
            <a:ext cx="10844462" cy="481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74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DAA3C-A7B1-F0FD-B45A-DA64BD951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CPU cycle</a:t>
            </a:r>
            <a:endParaRPr lang="en-FI" dirty="0"/>
          </a:p>
        </p:txBody>
      </p:sp>
      <p:pic>
        <p:nvPicPr>
          <p:cNvPr id="4" name="Content Placeholder 3" descr="A diagram of a clock&#10;&#10;AI-generated content may be incorrect.">
            <a:extLst>
              <a:ext uri="{FF2B5EF4-FFF2-40B4-BE49-F238E27FC236}">
                <a16:creationId xmlns:a16="http://schemas.microsoft.com/office/drawing/2014/main" id="{1D965D4B-973F-B399-124A-4092AA3C3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6389" y="2863648"/>
            <a:ext cx="6163535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213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E0B12-B171-D3C2-B5A8-ECB15AB06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803868"/>
            <a:ext cx="9636976" cy="934191"/>
          </a:xfrm>
        </p:spPr>
        <p:txBody>
          <a:bodyPr/>
          <a:lstStyle/>
          <a:p>
            <a:r>
              <a:rPr lang="en-GB" dirty="0"/>
              <a:t>TIMING OF CONTROL AND DATA SIGNALS</a:t>
            </a:r>
            <a:endParaRPr lang="en-FI" dirty="0"/>
          </a:p>
        </p:txBody>
      </p:sp>
      <p:pic>
        <p:nvPicPr>
          <p:cNvPr id="4" name="Content Placeholder 3" descr="A black and white grid with letters&#10;&#10;AI-generated content may be incorrect.">
            <a:extLst>
              <a:ext uri="{FF2B5EF4-FFF2-40B4-BE49-F238E27FC236}">
                <a16:creationId xmlns:a16="http://schemas.microsoft.com/office/drawing/2014/main" id="{2E856C07-DC7F-918A-CC7E-11972D3D0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0706" y="2180712"/>
            <a:ext cx="5987249" cy="4493958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CA6EE8E-785C-BA18-D634-E674C897D9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433354"/>
              </p:ext>
            </p:extLst>
          </p:nvPr>
        </p:nvGraphicFramePr>
        <p:xfrm>
          <a:off x="5871914" y="2928337"/>
          <a:ext cx="5469380" cy="2560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731988" imgH="2558252" progId="Word.OpenDocumentText.12">
                  <p:embed/>
                </p:oleObj>
              </mc:Choice>
              <mc:Fallback>
                <p:oleObj name="Document" r:id="rId3" imgW="5731988" imgH="2558252" progId="Word.OpenDocumentText.12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1914" y="2928337"/>
                        <a:ext cx="5469380" cy="2560638"/>
                      </a:xfrm>
                      <a:prstGeom prst="rect">
                        <a:avLst/>
                      </a:prstGeom>
                      <a:solidFill>
                        <a:srgbClr val="D8D8D8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8833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C809D-12E7-F39A-5C53-68F61E81B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2733"/>
          </a:xfrm>
        </p:spPr>
        <p:txBody>
          <a:bodyPr/>
          <a:lstStyle/>
          <a:p>
            <a:pPr algn="ctr"/>
            <a:r>
              <a:rPr lang="en-GB" dirty="0"/>
              <a:t>Instruction Set</a:t>
            </a:r>
            <a:endParaRPr lang="en-FI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036656-94EA-9694-D0F6-1F8E778F36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4640" y="1543665"/>
            <a:ext cx="8341360" cy="494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65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6043D-AA1C-9C0E-C555-F3220973A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8955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 Schematic</a:t>
            </a:r>
            <a:endParaRPr lang="en-FI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4F9456-1FDF-8DA3-8F1C-846C05820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5040" y="1168400"/>
            <a:ext cx="10398759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7C981-33DB-7804-7DAE-95F3DB9D6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49592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SRAM			General Register File</a:t>
            </a:r>
            <a:endParaRPr lang="en-FI" dirty="0"/>
          </a:p>
        </p:txBody>
      </p:sp>
      <p:pic>
        <p:nvPicPr>
          <p:cNvPr id="5" name="Content Placeholder 4" descr="A computer screen shot of a circuit board&#10;&#10;AI-generated content may be incorrect.">
            <a:extLst>
              <a:ext uri="{FF2B5EF4-FFF2-40B4-BE49-F238E27FC236}">
                <a16:creationId xmlns:a16="http://schemas.microsoft.com/office/drawing/2014/main" id="{CBAA1D18-7240-C26F-F397-5535AD93E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61418"/>
            <a:ext cx="4191000" cy="4596581"/>
          </a:xfrm>
        </p:spPr>
      </p:pic>
      <p:pic>
        <p:nvPicPr>
          <p:cNvPr id="7" name="Picture 6" descr="A computer screen shot of a circuit board&#10;&#10;AI-generated content may be incorrect.">
            <a:extLst>
              <a:ext uri="{FF2B5EF4-FFF2-40B4-BE49-F238E27FC236}">
                <a16:creationId xmlns:a16="http://schemas.microsoft.com/office/drawing/2014/main" id="{DFBE0618-2E68-7B70-E31A-26214432A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412" y="2629308"/>
            <a:ext cx="3387366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32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ABB5C-C29F-A600-1C2E-CA10051E9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7577"/>
            <a:ext cx="10515600" cy="559107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ALU</a:t>
            </a:r>
            <a:endParaRPr lang="en-FI" dirty="0"/>
          </a:p>
        </p:txBody>
      </p:sp>
      <p:pic>
        <p:nvPicPr>
          <p:cNvPr id="5" name="Content Placeholder 4" descr="A blue lines on a black background&#10;&#10;AI-generated content may be incorrect.">
            <a:extLst>
              <a:ext uri="{FF2B5EF4-FFF2-40B4-BE49-F238E27FC236}">
                <a16:creationId xmlns:a16="http://schemas.microsoft.com/office/drawing/2014/main" id="{49F80653-6067-9DF0-CAFA-7E631976F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828" y="2258245"/>
            <a:ext cx="6485028" cy="4067175"/>
          </a:xfrm>
        </p:spPr>
      </p:pic>
    </p:spTree>
    <p:extLst>
      <p:ext uri="{BB962C8B-B14F-4D97-AF65-F5344CB8AC3E}">
        <p14:creationId xmlns:p14="http://schemas.microsoft.com/office/powerpoint/2010/main" val="3873005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451EF-BB04-6D02-CCB6-C6D810484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5-bit COUNTER</a:t>
            </a:r>
            <a:endParaRPr lang="en-FI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3999B2-80D4-50AF-989D-21AD4D5C6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5740" y="2603500"/>
            <a:ext cx="5424833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496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833</TotalTime>
  <Words>281</Words>
  <Application>Microsoft Office PowerPoint</Application>
  <PresentationFormat>Widescreen</PresentationFormat>
  <Paragraphs>33</Paragraphs>
  <Slides>17</Slides>
  <Notes>0</Notes>
  <HiddenSlides>0</HiddenSlides>
  <MMClips>2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Cambria Math</vt:lpstr>
      <vt:lpstr>Century Gothic</vt:lpstr>
      <vt:lpstr>Wingdings 3</vt:lpstr>
      <vt:lpstr>Ion Boardroom</vt:lpstr>
      <vt:lpstr>Document</vt:lpstr>
      <vt:lpstr>2-bit Microcontroller Design and Build</vt:lpstr>
      <vt:lpstr>System Architecture Diagram</vt:lpstr>
      <vt:lpstr>CPU cycle</vt:lpstr>
      <vt:lpstr>TIMING OF CONTROL AND DATA SIGNALS</vt:lpstr>
      <vt:lpstr>Instruction Set</vt:lpstr>
      <vt:lpstr> Schematic</vt:lpstr>
      <vt:lpstr>SRAM   General Register File</vt:lpstr>
      <vt:lpstr>ALU</vt:lpstr>
      <vt:lpstr>5-bit COUNTER</vt:lpstr>
      <vt:lpstr>TEST PROGRAM</vt:lpstr>
      <vt:lpstr>TEST Program(ROM IMAGE)</vt:lpstr>
      <vt:lpstr>PROTOTYPE</vt:lpstr>
      <vt:lpstr>Execution (Simulation)</vt:lpstr>
      <vt:lpstr>Execution (breadboard)</vt:lpstr>
      <vt:lpstr>CHALLANGES</vt:lpstr>
      <vt:lpstr>FUTURE WORK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Umesh Puri</dc:creator>
  <cp:lastModifiedBy>Umesh Puri</cp:lastModifiedBy>
  <cp:revision>46</cp:revision>
  <dcterms:created xsi:type="dcterms:W3CDTF">2025-10-20T15:41:07Z</dcterms:created>
  <dcterms:modified xsi:type="dcterms:W3CDTF">2025-11-22T07:18:30Z</dcterms:modified>
</cp:coreProperties>
</file>